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3" r:id="rId1"/>
  </p:sldMasterIdLst>
  <p:notesMasterIdLst>
    <p:notesMasterId r:id="rId12"/>
  </p:notesMasterIdLst>
  <p:sldIdLst>
    <p:sldId id="373" r:id="rId2"/>
    <p:sldId id="374" r:id="rId3"/>
    <p:sldId id="385" r:id="rId4"/>
    <p:sldId id="384" r:id="rId5"/>
    <p:sldId id="395" r:id="rId6"/>
    <p:sldId id="375" r:id="rId7"/>
    <p:sldId id="376" r:id="rId8"/>
    <p:sldId id="377" r:id="rId9"/>
    <p:sldId id="378" r:id="rId10"/>
    <p:sldId id="38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A1F28"/>
    <a:srgbClr val="FFFFFF"/>
    <a:srgbClr val="990000"/>
    <a:srgbClr val="2DA2BF"/>
    <a:srgbClr val="3F3F3F"/>
    <a:srgbClr val="323232"/>
    <a:srgbClr val="0099FF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 varScale="1">
        <p:scale>
          <a:sx n="109" d="100"/>
          <a:sy n="109" d="100"/>
        </p:scale>
        <p:origin x="1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23347-1090-47C0-A541-A3D91508DFA1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</dgm:pt>
    <dgm:pt modelId="{E4AAE6CA-0921-463E-BB80-19432E8D50DB}">
      <dgm:prSet phldrT="[Текст]" custT="1"/>
      <dgm:spPr/>
      <dgm:t>
        <a:bodyPr/>
        <a:lstStyle/>
        <a:p>
          <a:pPr algn="ctr"/>
          <a:r>
            <a:rPr lang="uk-UA" sz="2800" b="1" dirty="0">
              <a:latin typeface="Times New Roman" pitchFamily="18" charset="0"/>
              <a:cs typeface="Times New Roman" pitchFamily="18" charset="0"/>
            </a:rPr>
            <a:t>Ілюстративно-інформаційна</a:t>
          </a:r>
        </a:p>
      </dgm:t>
    </dgm:pt>
    <dgm:pt modelId="{5498F44C-9DD1-4981-A051-7AE4EB7C5EF2}" type="parTrans" cxnId="{50051B04-DEF5-43FF-938C-1E611F545F5A}">
      <dgm:prSet/>
      <dgm:spPr/>
      <dgm:t>
        <a:bodyPr/>
        <a:lstStyle/>
        <a:p>
          <a:endParaRPr lang="uk-UA"/>
        </a:p>
      </dgm:t>
    </dgm:pt>
    <dgm:pt modelId="{C43DD2EB-9EDF-451C-A8BD-9B75AC2F155E}" type="sibTrans" cxnId="{50051B04-DEF5-43FF-938C-1E611F545F5A}">
      <dgm:prSet/>
      <dgm:spPr>
        <a:solidFill>
          <a:srgbClr val="A50021">
            <a:alpha val="90000"/>
          </a:srgbClr>
        </a:solidFill>
        <a:ln>
          <a:solidFill>
            <a:srgbClr val="A50021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976B3034-56DB-410E-B007-0D294FFB06CD}">
      <dgm:prSet custT="1"/>
      <dgm:spPr/>
      <dgm:t>
        <a:bodyPr/>
        <a:lstStyle/>
        <a:p>
          <a:pPr algn="ctr"/>
          <a:r>
            <a:rPr lang="uk-UA" sz="2800" b="1" dirty="0">
              <a:latin typeface="Times New Roman" pitchFamily="18" charset="0"/>
              <a:cs typeface="Times New Roman" pitchFamily="18" charset="0"/>
            </a:rPr>
            <a:t>Пізнавально-розвивальна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521D473-D40A-40C6-9538-9887558B3C26}" type="parTrans" cxnId="{46456547-9704-45E8-B18D-30E700CD951A}">
      <dgm:prSet/>
      <dgm:spPr/>
      <dgm:t>
        <a:bodyPr/>
        <a:lstStyle/>
        <a:p>
          <a:endParaRPr lang="uk-UA"/>
        </a:p>
      </dgm:t>
    </dgm:pt>
    <dgm:pt modelId="{234A3B6A-2262-4B7C-AB9E-F601802455DE}" type="sibTrans" cxnId="{46456547-9704-45E8-B18D-30E700CD951A}">
      <dgm:prSet/>
      <dgm:spPr>
        <a:solidFill>
          <a:srgbClr val="A50021">
            <a:alpha val="90000"/>
          </a:srgbClr>
        </a:solidFill>
        <a:ln>
          <a:solidFill>
            <a:srgbClr val="A50021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EA9FD2D0-BFF3-4951-8122-D7EB20ACABB5}">
      <dgm:prSet custT="1"/>
      <dgm:spPr/>
      <dgm:t>
        <a:bodyPr/>
        <a:lstStyle/>
        <a:p>
          <a:pPr algn="l"/>
          <a:r>
            <a:rPr lang="uk-UA" sz="2400" b="1" dirty="0">
              <a:latin typeface="Times New Roman" pitchFamily="18" charset="0"/>
              <a:cs typeface="Times New Roman" pitchFamily="18" charset="0"/>
            </a:rPr>
            <a:t>         </a:t>
          </a:r>
          <a:r>
            <a:rPr lang="uk-UA" sz="2800" b="1" dirty="0">
              <a:latin typeface="Times New Roman" pitchFamily="18" charset="0"/>
              <a:cs typeface="Times New Roman" pitchFamily="18" charset="0"/>
            </a:rPr>
            <a:t>Практично-узагальнююча</a:t>
          </a:r>
          <a:r>
            <a:rPr lang="uk-UA" sz="24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F670BE6-7C20-4972-9A7F-600D91FD74B0}" type="parTrans" cxnId="{F40AF4B5-7F61-4959-8ECC-CF837B78058E}">
      <dgm:prSet/>
      <dgm:spPr/>
      <dgm:t>
        <a:bodyPr/>
        <a:lstStyle/>
        <a:p>
          <a:endParaRPr lang="uk-UA"/>
        </a:p>
      </dgm:t>
    </dgm:pt>
    <dgm:pt modelId="{072EC334-3C08-4482-BDE0-445DB57663BA}" type="sibTrans" cxnId="{F40AF4B5-7F61-4959-8ECC-CF837B78058E}">
      <dgm:prSet/>
      <dgm:spPr>
        <a:solidFill>
          <a:srgbClr val="A50021">
            <a:alpha val="90000"/>
          </a:srgbClr>
        </a:solidFill>
      </dgm:spPr>
      <dgm:t>
        <a:bodyPr/>
        <a:lstStyle/>
        <a:p>
          <a:endParaRPr lang="uk-UA">
            <a:solidFill>
              <a:srgbClr val="A50021"/>
            </a:solidFill>
          </a:endParaRPr>
        </a:p>
      </dgm:t>
    </dgm:pt>
    <dgm:pt modelId="{12D90AC8-BF00-445B-A215-D852E1E6CDB6}">
      <dgm:prSet custT="1"/>
      <dgm:spPr/>
      <dgm:t>
        <a:bodyPr/>
        <a:lstStyle/>
        <a:p>
          <a:pPr algn="l"/>
          <a:r>
            <a:rPr lang="uk-UA" sz="2400" b="1" dirty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uk-UA" sz="2800" b="1" dirty="0">
              <a:latin typeface="Times New Roman" pitchFamily="18" charset="0"/>
              <a:cs typeface="Times New Roman" pitchFamily="18" charset="0"/>
            </a:rPr>
            <a:t>Ціннісно-смислова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7F95F27-663C-4028-83EF-E11AB3069DB5}" type="parTrans" cxnId="{E43C86D5-FF11-4806-A27C-08B56BF137A5}">
      <dgm:prSet/>
      <dgm:spPr/>
      <dgm:t>
        <a:bodyPr/>
        <a:lstStyle/>
        <a:p>
          <a:endParaRPr lang="ru-RU"/>
        </a:p>
      </dgm:t>
    </dgm:pt>
    <dgm:pt modelId="{A6DC18FE-B10B-45BE-A166-667E6B12C998}" type="sibTrans" cxnId="{E43C86D5-FF11-4806-A27C-08B56BF137A5}">
      <dgm:prSet/>
      <dgm:spPr/>
      <dgm:t>
        <a:bodyPr/>
        <a:lstStyle/>
        <a:p>
          <a:endParaRPr lang="ru-RU"/>
        </a:p>
      </dgm:t>
    </dgm:pt>
    <dgm:pt modelId="{B22F161C-8344-4A97-8FF1-106142F79C6B}" type="pres">
      <dgm:prSet presAssocID="{95923347-1090-47C0-A541-A3D91508DFA1}" presName="outerComposite" presStyleCnt="0">
        <dgm:presLayoutVars>
          <dgm:chMax val="5"/>
          <dgm:dir/>
          <dgm:resizeHandles val="exact"/>
        </dgm:presLayoutVars>
      </dgm:prSet>
      <dgm:spPr/>
    </dgm:pt>
    <dgm:pt modelId="{7DEADE88-E8B7-4E30-A635-3F49A58FE60F}" type="pres">
      <dgm:prSet presAssocID="{95923347-1090-47C0-A541-A3D91508DFA1}" presName="dummyMaxCanvas" presStyleCnt="0">
        <dgm:presLayoutVars/>
      </dgm:prSet>
      <dgm:spPr/>
    </dgm:pt>
    <dgm:pt modelId="{E93CB51F-8129-4A61-9636-8B9B78CCD3DF}" type="pres">
      <dgm:prSet presAssocID="{95923347-1090-47C0-A541-A3D91508DFA1}" presName="FourNodes_1" presStyleLbl="node1" presStyleIdx="0" presStyleCnt="4" custLinFactNeighborX="9448" custLinFactNeighborY="-1543">
        <dgm:presLayoutVars>
          <dgm:bulletEnabled val="1"/>
        </dgm:presLayoutVars>
      </dgm:prSet>
      <dgm:spPr/>
    </dgm:pt>
    <dgm:pt modelId="{FBDBC3DF-7C08-424F-BB42-C549C32F5897}" type="pres">
      <dgm:prSet presAssocID="{95923347-1090-47C0-A541-A3D91508DFA1}" presName="FourNodes_2" presStyleLbl="node1" presStyleIdx="1" presStyleCnt="4" custScaleX="95644" custLinFactNeighborX="8332" custLinFactNeighborY="-5217">
        <dgm:presLayoutVars>
          <dgm:bulletEnabled val="1"/>
        </dgm:presLayoutVars>
      </dgm:prSet>
      <dgm:spPr/>
    </dgm:pt>
    <dgm:pt modelId="{F5EBFC83-0B81-4C2A-A6CA-AA9BD0095E9E}" type="pres">
      <dgm:prSet presAssocID="{95923347-1090-47C0-A541-A3D91508DFA1}" presName="FourNodes_3" presStyleLbl="node1" presStyleIdx="2" presStyleCnt="4" custScaleX="100031" custLinFactNeighborX="2275" custLinFactNeighborY="-712">
        <dgm:presLayoutVars>
          <dgm:bulletEnabled val="1"/>
        </dgm:presLayoutVars>
      </dgm:prSet>
      <dgm:spPr/>
    </dgm:pt>
    <dgm:pt modelId="{6006CCEC-D378-4FF0-AE7D-AD8655E56184}" type="pres">
      <dgm:prSet presAssocID="{95923347-1090-47C0-A541-A3D91508DFA1}" presName="FourNodes_4" presStyleLbl="node1" presStyleIdx="3" presStyleCnt="4" custScaleX="97275" custLinFactNeighborX="-813" custLinFactNeighborY="3793">
        <dgm:presLayoutVars>
          <dgm:bulletEnabled val="1"/>
        </dgm:presLayoutVars>
      </dgm:prSet>
      <dgm:spPr/>
    </dgm:pt>
    <dgm:pt modelId="{9B5E275B-176F-4E28-A288-26610B393998}" type="pres">
      <dgm:prSet presAssocID="{95923347-1090-47C0-A541-A3D91508DFA1}" presName="FourConn_1-2" presStyleLbl="fgAccFollowNode1" presStyleIdx="0" presStyleCnt="3">
        <dgm:presLayoutVars>
          <dgm:bulletEnabled val="1"/>
        </dgm:presLayoutVars>
      </dgm:prSet>
      <dgm:spPr/>
    </dgm:pt>
    <dgm:pt modelId="{C05BBF96-DE58-43AE-81A2-86C6F4EB4CB2}" type="pres">
      <dgm:prSet presAssocID="{95923347-1090-47C0-A541-A3D91508DFA1}" presName="FourConn_2-3" presStyleLbl="fgAccFollowNode1" presStyleIdx="1" presStyleCnt="3">
        <dgm:presLayoutVars>
          <dgm:bulletEnabled val="1"/>
        </dgm:presLayoutVars>
      </dgm:prSet>
      <dgm:spPr/>
    </dgm:pt>
    <dgm:pt modelId="{088F05C3-E6CD-4157-801D-B5F9CC0E216A}" type="pres">
      <dgm:prSet presAssocID="{95923347-1090-47C0-A541-A3D91508DFA1}" presName="FourConn_3-4" presStyleLbl="fgAccFollowNode1" presStyleIdx="2" presStyleCnt="3" custLinFactNeighborX="-488" custLinFactNeighborY="5536">
        <dgm:presLayoutVars>
          <dgm:bulletEnabled val="1"/>
        </dgm:presLayoutVars>
      </dgm:prSet>
      <dgm:spPr/>
    </dgm:pt>
    <dgm:pt modelId="{218A8ACE-029A-4DD8-87BF-8521EC260A74}" type="pres">
      <dgm:prSet presAssocID="{95923347-1090-47C0-A541-A3D91508DFA1}" presName="FourNodes_1_text" presStyleLbl="node1" presStyleIdx="3" presStyleCnt="4">
        <dgm:presLayoutVars>
          <dgm:bulletEnabled val="1"/>
        </dgm:presLayoutVars>
      </dgm:prSet>
      <dgm:spPr/>
    </dgm:pt>
    <dgm:pt modelId="{ADABF368-85CB-4085-AB29-026D500BF853}" type="pres">
      <dgm:prSet presAssocID="{95923347-1090-47C0-A541-A3D91508DFA1}" presName="FourNodes_2_text" presStyleLbl="node1" presStyleIdx="3" presStyleCnt="4">
        <dgm:presLayoutVars>
          <dgm:bulletEnabled val="1"/>
        </dgm:presLayoutVars>
      </dgm:prSet>
      <dgm:spPr/>
    </dgm:pt>
    <dgm:pt modelId="{921B632A-968C-4A4B-8CE0-D72DE635E923}" type="pres">
      <dgm:prSet presAssocID="{95923347-1090-47C0-A541-A3D91508DFA1}" presName="FourNodes_3_text" presStyleLbl="node1" presStyleIdx="3" presStyleCnt="4">
        <dgm:presLayoutVars>
          <dgm:bulletEnabled val="1"/>
        </dgm:presLayoutVars>
      </dgm:prSet>
      <dgm:spPr/>
    </dgm:pt>
    <dgm:pt modelId="{2FDB42FD-7C96-4574-B97A-35771802B2A2}" type="pres">
      <dgm:prSet presAssocID="{95923347-1090-47C0-A541-A3D91508DFA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0051B04-DEF5-43FF-938C-1E611F545F5A}" srcId="{95923347-1090-47C0-A541-A3D91508DFA1}" destId="{E4AAE6CA-0921-463E-BB80-19432E8D50DB}" srcOrd="0" destOrd="0" parTransId="{5498F44C-9DD1-4981-A051-7AE4EB7C5EF2}" sibTransId="{C43DD2EB-9EDF-451C-A8BD-9B75AC2F155E}"/>
    <dgm:cxn modelId="{09575219-5502-4EFD-8FAE-47A5681BAFBD}" type="presOf" srcId="{976B3034-56DB-410E-B007-0D294FFB06CD}" destId="{ADABF368-85CB-4085-AB29-026D500BF853}" srcOrd="1" destOrd="0" presId="urn:microsoft.com/office/officeart/2005/8/layout/vProcess5"/>
    <dgm:cxn modelId="{789E7438-7CAD-44FE-9240-734B0F20ADD9}" type="presOf" srcId="{12D90AC8-BF00-445B-A215-D852E1E6CDB6}" destId="{2FDB42FD-7C96-4574-B97A-35771802B2A2}" srcOrd="1" destOrd="0" presId="urn:microsoft.com/office/officeart/2005/8/layout/vProcess5"/>
    <dgm:cxn modelId="{6ADAD73F-065C-441E-8F95-5F1F757F6B6B}" type="presOf" srcId="{E4AAE6CA-0921-463E-BB80-19432E8D50DB}" destId="{E93CB51F-8129-4A61-9636-8B9B78CCD3DF}" srcOrd="0" destOrd="0" presId="urn:microsoft.com/office/officeart/2005/8/layout/vProcess5"/>
    <dgm:cxn modelId="{E5B9785E-69E1-4609-896F-A78F891C3C21}" type="presOf" srcId="{12D90AC8-BF00-445B-A215-D852E1E6CDB6}" destId="{6006CCEC-D378-4FF0-AE7D-AD8655E56184}" srcOrd="0" destOrd="0" presId="urn:microsoft.com/office/officeart/2005/8/layout/vProcess5"/>
    <dgm:cxn modelId="{46456547-9704-45E8-B18D-30E700CD951A}" srcId="{95923347-1090-47C0-A541-A3D91508DFA1}" destId="{976B3034-56DB-410E-B007-0D294FFB06CD}" srcOrd="1" destOrd="0" parTransId="{3521D473-D40A-40C6-9538-9887558B3C26}" sibTransId="{234A3B6A-2262-4B7C-AB9E-F601802455DE}"/>
    <dgm:cxn modelId="{0931C44B-CDFB-413C-92FF-781BE6C993A5}" type="presOf" srcId="{E4AAE6CA-0921-463E-BB80-19432E8D50DB}" destId="{218A8ACE-029A-4DD8-87BF-8521EC260A74}" srcOrd="1" destOrd="0" presId="urn:microsoft.com/office/officeart/2005/8/layout/vProcess5"/>
    <dgm:cxn modelId="{64E01B4C-B19D-4954-BA9C-032D2229CC3F}" type="presOf" srcId="{C43DD2EB-9EDF-451C-A8BD-9B75AC2F155E}" destId="{9B5E275B-176F-4E28-A288-26610B393998}" srcOrd="0" destOrd="0" presId="urn:microsoft.com/office/officeart/2005/8/layout/vProcess5"/>
    <dgm:cxn modelId="{97847259-DFD0-4F91-94F6-583B17089199}" type="presOf" srcId="{EA9FD2D0-BFF3-4951-8122-D7EB20ACABB5}" destId="{F5EBFC83-0B81-4C2A-A6CA-AA9BD0095E9E}" srcOrd="0" destOrd="0" presId="urn:microsoft.com/office/officeart/2005/8/layout/vProcess5"/>
    <dgm:cxn modelId="{B7B39579-D75A-4480-9200-1DD826CEAACA}" type="presOf" srcId="{072EC334-3C08-4482-BDE0-445DB57663BA}" destId="{088F05C3-E6CD-4157-801D-B5F9CC0E216A}" srcOrd="0" destOrd="0" presId="urn:microsoft.com/office/officeart/2005/8/layout/vProcess5"/>
    <dgm:cxn modelId="{91278192-F144-44B0-B7A8-F9F98217B61E}" type="presOf" srcId="{EA9FD2D0-BFF3-4951-8122-D7EB20ACABB5}" destId="{921B632A-968C-4A4B-8CE0-D72DE635E923}" srcOrd="1" destOrd="0" presId="urn:microsoft.com/office/officeart/2005/8/layout/vProcess5"/>
    <dgm:cxn modelId="{1CEBC193-4F62-4C95-A748-43036F318FC1}" type="presOf" srcId="{976B3034-56DB-410E-B007-0D294FFB06CD}" destId="{FBDBC3DF-7C08-424F-BB42-C549C32F5897}" srcOrd="0" destOrd="0" presId="urn:microsoft.com/office/officeart/2005/8/layout/vProcess5"/>
    <dgm:cxn modelId="{F40AF4B5-7F61-4959-8ECC-CF837B78058E}" srcId="{95923347-1090-47C0-A541-A3D91508DFA1}" destId="{EA9FD2D0-BFF3-4951-8122-D7EB20ACABB5}" srcOrd="2" destOrd="0" parTransId="{8F670BE6-7C20-4972-9A7F-600D91FD74B0}" sibTransId="{072EC334-3C08-4482-BDE0-445DB57663BA}"/>
    <dgm:cxn modelId="{4EED41C9-468A-486D-9018-96B3E6486D31}" type="presOf" srcId="{234A3B6A-2262-4B7C-AB9E-F601802455DE}" destId="{C05BBF96-DE58-43AE-81A2-86C6F4EB4CB2}" srcOrd="0" destOrd="0" presId="urn:microsoft.com/office/officeart/2005/8/layout/vProcess5"/>
    <dgm:cxn modelId="{E43C86D5-FF11-4806-A27C-08B56BF137A5}" srcId="{95923347-1090-47C0-A541-A3D91508DFA1}" destId="{12D90AC8-BF00-445B-A215-D852E1E6CDB6}" srcOrd="3" destOrd="0" parTransId="{87F95F27-663C-4028-83EF-E11AB3069DB5}" sibTransId="{A6DC18FE-B10B-45BE-A166-667E6B12C998}"/>
    <dgm:cxn modelId="{50F965FB-69E2-4841-9600-DA4E7F750B81}" type="presOf" srcId="{95923347-1090-47C0-A541-A3D91508DFA1}" destId="{B22F161C-8344-4A97-8FF1-106142F79C6B}" srcOrd="0" destOrd="0" presId="urn:microsoft.com/office/officeart/2005/8/layout/vProcess5"/>
    <dgm:cxn modelId="{6DF66DA4-C5B5-46DD-8C92-62DC36E38093}" type="presParOf" srcId="{B22F161C-8344-4A97-8FF1-106142F79C6B}" destId="{7DEADE88-E8B7-4E30-A635-3F49A58FE60F}" srcOrd="0" destOrd="0" presId="urn:microsoft.com/office/officeart/2005/8/layout/vProcess5"/>
    <dgm:cxn modelId="{FF597840-9586-46C2-8946-9D1667D0A266}" type="presParOf" srcId="{B22F161C-8344-4A97-8FF1-106142F79C6B}" destId="{E93CB51F-8129-4A61-9636-8B9B78CCD3DF}" srcOrd="1" destOrd="0" presId="urn:microsoft.com/office/officeart/2005/8/layout/vProcess5"/>
    <dgm:cxn modelId="{705A5CF3-B39C-4F08-9892-9C8BA82DAED5}" type="presParOf" srcId="{B22F161C-8344-4A97-8FF1-106142F79C6B}" destId="{FBDBC3DF-7C08-424F-BB42-C549C32F5897}" srcOrd="2" destOrd="0" presId="urn:microsoft.com/office/officeart/2005/8/layout/vProcess5"/>
    <dgm:cxn modelId="{CAB1941E-CC03-4190-B45F-E6CD5468C31A}" type="presParOf" srcId="{B22F161C-8344-4A97-8FF1-106142F79C6B}" destId="{F5EBFC83-0B81-4C2A-A6CA-AA9BD0095E9E}" srcOrd="3" destOrd="0" presId="urn:microsoft.com/office/officeart/2005/8/layout/vProcess5"/>
    <dgm:cxn modelId="{90C93F8A-F46B-4B97-99A6-8C4DFC775BB5}" type="presParOf" srcId="{B22F161C-8344-4A97-8FF1-106142F79C6B}" destId="{6006CCEC-D378-4FF0-AE7D-AD8655E56184}" srcOrd="4" destOrd="0" presId="urn:microsoft.com/office/officeart/2005/8/layout/vProcess5"/>
    <dgm:cxn modelId="{8B9638E5-9179-49D3-B2E5-E421A73FC079}" type="presParOf" srcId="{B22F161C-8344-4A97-8FF1-106142F79C6B}" destId="{9B5E275B-176F-4E28-A288-26610B393998}" srcOrd="5" destOrd="0" presId="urn:microsoft.com/office/officeart/2005/8/layout/vProcess5"/>
    <dgm:cxn modelId="{9CE89EDA-3F2E-4EA5-9EAB-778F8C20855C}" type="presParOf" srcId="{B22F161C-8344-4A97-8FF1-106142F79C6B}" destId="{C05BBF96-DE58-43AE-81A2-86C6F4EB4CB2}" srcOrd="6" destOrd="0" presId="urn:microsoft.com/office/officeart/2005/8/layout/vProcess5"/>
    <dgm:cxn modelId="{5461555D-4A61-4486-9066-281501042E27}" type="presParOf" srcId="{B22F161C-8344-4A97-8FF1-106142F79C6B}" destId="{088F05C3-E6CD-4157-801D-B5F9CC0E216A}" srcOrd="7" destOrd="0" presId="urn:microsoft.com/office/officeart/2005/8/layout/vProcess5"/>
    <dgm:cxn modelId="{3CCF5A2D-41CE-4CD4-9E55-2473536E21B5}" type="presParOf" srcId="{B22F161C-8344-4A97-8FF1-106142F79C6B}" destId="{218A8ACE-029A-4DD8-87BF-8521EC260A74}" srcOrd="8" destOrd="0" presId="urn:microsoft.com/office/officeart/2005/8/layout/vProcess5"/>
    <dgm:cxn modelId="{6CDE28FE-880F-448A-9730-F8470327F98E}" type="presParOf" srcId="{B22F161C-8344-4A97-8FF1-106142F79C6B}" destId="{ADABF368-85CB-4085-AB29-026D500BF853}" srcOrd="9" destOrd="0" presId="urn:microsoft.com/office/officeart/2005/8/layout/vProcess5"/>
    <dgm:cxn modelId="{95871722-8B2E-40D1-BA20-9A1647DB3FDB}" type="presParOf" srcId="{B22F161C-8344-4A97-8FF1-106142F79C6B}" destId="{921B632A-968C-4A4B-8CE0-D72DE635E923}" srcOrd="10" destOrd="0" presId="urn:microsoft.com/office/officeart/2005/8/layout/vProcess5"/>
    <dgm:cxn modelId="{9751E264-08CB-472D-8DBF-D9C13D5261ED}" type="presParOf" srcId="{B22F161C-8344-4A97-8FF1-106142F79C6B}" destId="{2FDB42FD-7C96-4574-B97A-35771802B2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B51F-8129-4A61-9636-8B9B78CCD3DF}">
      <dsp:nvSpPr>
        <dsp:cNvPr id="0" name=""/>
        <dsp:cNvSpPr/>
      </dsp:nvSpPr>
      <dsp:spPr>
        <a:xfrm>
          <a:off x="612434" y="0"/>
          <a:ext cx="6482163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Ілюстративно-інформаційна</a:t>
          </a:r>
        </a:p>
      </dsp:txBody>
      <dsp:txXfrm>
        <a:off x="638220" y="25786"/>
        <a:ext cx="5457762" cy="828815"/>
      </dsp:txXfrm>
    </dsp:sp>
    <dsp:sp modelId="{FBDBC3DF-7C08-424F-BB42-C549C32F5897}">
      <dsp:nvSpPr>
        <dsp:cNvPr id="0" name=""/>
        <dsp:cNvSpPr/>
      </dsp:nvSpPr>
      <dsp:spPr>
        <a:xfrm>
          <a:off x="1224156" y="994528"/>
          <a:ext cx="6199800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Пізнавально-розвивальна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9942" y="1020314"/>
        <a:ext cx="5081670" cy="828815"/>
      </dsp:txXfrm>
    </dsp:sp>
    <dsp:sp modelId="{F5EBFC83-0B81-4C2A-A6CA-AA9BD0095E9E}">
      <dsp:nvSpPr>
        <dsp:cNvPr id="0" name=""/>
        <dsp:cNvSpPr/>
      </dsp:nvSpPr>
      <dsp:spPr>
        <a:xfrm>
          <a:off x="1224124" y="2074647"/>
          <a:ext cx="6484172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         </a:t>
          </a: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Практично-узагальнююча</a:t>
          </a: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249910" y="2100433"/>
        <a:ext cx="5325227" cy="828815"/>
      </dsp:txXfrm>
    </dsp:sp>
    <dsp:sp modelId="{6006CCEC-D378-4FF0-AE7D-AD8655E56184}">
      <dsp:nvSpPr>
        <dsp:cNvPr id="0" name=""/>
        <dsp:cNvSpPr/>
      </dsp:nvSpPr>
      <dsp:spPr>
        <a:xfrm>
          <a:off x="1656160" y="3121374"/>
          <a:ext cx="6305524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Ціннісно-смислова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1946" y="3147160"/>
        <a:ext cx="5169206" cy="828815"/>
      </dsp:txXfrm>
    </dsp:sp>
    <dsp:sp modelId="{9B5E275B-176F-4E28-A288-26610B393998}">
      <dsp:nvSpPr>
        <dsp:cNvPr id="0" name=""/>
        <dsp:cNvSpPr/>
      </dsp:nvSpPr>
      <dsp:spPr>
        <a:xfrm>
          <a:off x="5909911" y="674296"/>
          <a:ext cx="572251" cy="572251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rgbClr val="A5002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/>
        </a:p>
      </dsp:txBody>
      <dsp:txXfrm>
        <a:off x="6038667" y="674296"/>
        <a:ext cx="314739" cy="430619"/>
      </dsp:txXfrm>
    </dsp:sp>
    <dsp:sp modelId="{C05BBF96-DE58-43AE-81A2-86C6F4EB4CB2}">
      <dsp:nvSpPr>
        <dsp:cNvPr id="0" name=""/>
        <dsp:cNvSpPr/>
      </dsp:nvSpPr>
      <dsp:spPr>
        <a:xfrm>
          <a:off x="6452792" y="1714755"/>
          <a:ext cx="572251" cy="572251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rgbClr val="A5002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/>
        </a:p>
      </dsp:txBody>
      <dsp:txXfrm>
        <a:off x="6581548" y="1714755"/>
        <a:ext cx="314739" cy="430619"/>
      </dsp:txXfrm>
    </dsp:sp>
    <dsp:sp modelId="{088F05C3-E6CD-4157-801D-B5F9CC0E216A}">
      <dsp:nvSpPr>
        <dsp:cNvPr id="0" name=""/>
        <dsp:cNvSpPr/>
      </dsp:nvSpPr>
      <dsp:spPr>
        <a:xfrm>
          <a:off x="6984778" y="2786893"/>
          <a:ext cx="572251" cy="572251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>
            <a:solidFill>
              <a:srgbClr val="A50021"/>
            </a:solidFill>
          </a:endParaRPr>
        </a:p>
      </dsp:txBody>
      <dsp:txXfrm>
        <a:off x="7113534" y="2786893"/>
        <a:ext cx="314739" cy="43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4540D-18B4-43EF-B1CF-2AF8D3D0F10D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C74089-B7FE-4FD2-9C0D-FA5A05249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74089-B7FE-4FD2-9C0D-FA5A05249CF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B845B64E-C165-4FD1-B593-14E005B8AF82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E3B2698-3974-4100-9D35-79AFFD51D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25081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99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45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526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706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047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381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632C7-14AB-4FFE-97E6-B169C0F1A985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15674-273E-47F0-AF54-044115C87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46732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3A2C4-55F2-4ACC-B0B0-A629CA3DA0E5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C54A3-2FD9-4644-9F3A-149EC6B26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82435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94437-FA7C-4AC7-8324-BAB2BC87973F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91591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5987-C3F3-42B8-836B-4E4DBC7EFFA7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51479-BE03-460E-A993-A54D5B269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96059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443E-6CFA-4D46-93C8-DA419294101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BB8E1-279E-4A89-856A-5AFBEBF83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60075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9DC6C-47D6-4BC4-A55C-97536B812583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B6FDB-A3A7-4F6A-A392-7DB0A90A3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0289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C5404-B752-48E4-A2B1-DE401C312ACF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30EE-2460-49C6-8C22-101220BC0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65106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0056F-5655-4945-91ED-F98524A3DE8D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75896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22743-DD87-4B0E-B88F-C673164D36B3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72C5-ABFF-4078-B8E4-B08331891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028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FD8E9-3427-4017-BEE9-137E56EFCCCC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BFD18-8347-48BB-81E4-8C17085CB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17646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>
    <p:pull dir="r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60647"/>
            <a:ext cx="5328592" cy="8140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uk-UA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</a:p>
          <a:p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»</a:t>
            </a:r>
          </a:p>
          <a:p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40868"/>
            <a:ext cx="6984777" cy="1980219"/>
          </a:xfrm>
          <a:prstGeom prst="horizontalScroll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Вивчення історичних джерел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1124745"/>
            <a:ext cx="8424936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sz="24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удосконалення  професійних </a:t>
            </a:r>
            <a:r>
              <a:rPr lang="uk-UA" sz="24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786246" y="4797153"/>
            <a:ext cx="2034226" cy="38698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Автор-укладач К</a:t>
            </a: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.Маліцька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Картинки по запросу histor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7"/>
            <a:ext cx="381642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dh\Desktop\cropped-5410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331"/>
            <a:ext cx="9144000" cy="14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88310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7"/>
            <a:ext cx="8153400" cy="576063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Практична робота</a:t>
            </a:r>
            <a:endParaRPr lang="uk-UA" sz="36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948" y="1124744"/>
            <a:ext cx="8003372" cy="5184576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Прочитайте документ.            </a:t>
            </a:r>
            <a:endParaRPr lang="ru-RU" sz="1200" dirty="0"/>
          </a:p>
          <a:p>
            <a:pPr marL="0" indent="0">
              <a:buNone/>
            </a:pPr>
            <a:r>
              <a:rPr lang="uk-UA" sz="1800" b="1" dirty="0">
                <a:solidFill>
                  <a:schemeClr val="tx1"/>
                </a:solidFill>
              </a:rPr>
              <a:t>Телеграма  </a:t>
            </a:r>
            <a:r>
              <a:rPr lang="uk-UA" sz="1800" b="1" dirty="0" err="1">
                <a:solidFill>
                  <a:schemeClr val="tx1"/>
                </a:solidFill>
              </a:rPr>
              <a:t>прем</a:t>
            </a:r>
            <a:r>
              <a:rPr lang="en-US" sz="1800" b="1" dirty="0">
                <a:solidFill>
                  <a:schemeClr val="tx1"/>
                </a:solidFill>
              </a:rPr>
              <a:t>’</a:t>
            </a:r>
            <a:r>
              <a:rPr lang="uk-UA" sz="1800" b="1" dirty="0" err="1">
                <a:solidFill>
                  <a:schemeClr val="tx1"/>
                </a:solidFill>
              </a:rPr>
              <a:t>єр-міністра</a:t>
            </a:r>
            <a:r>
              <a:rPr lang="uk-UA" sz="1800" b="1" dirty="0">
                <a:solidFill>
                  <a:schemeClr val="tx1"/>
                </a:solidFill>
              </a:rPr>
              <a:t> Карпатської України до міністра закордонних справ Німеччини.</a:t>
            </a:r>
          </a:p>
          <a:p>
            <a:pPr marL="0" indent="0">
              <a:buNone/>
            </a:pPr>
            <a:r>
              <a:rPr lang="uk-UA" sz="1800" b="1" dirty="0">
                <a:solidFill>
                  <a:schemeClr val="tx1"/>
                </a:solidFill>
              </a:rPr>
              <a:t>15 березня 1939 р.</a:t>
            </a:r>
          </a:p>
          <a:p>
            <a:pPr marL="0" indent="0">
              <a:buNone/>
            </a:pPr>
            <a:r>
              <a:rPr lang="uk-UA" sz="1800" b="1" dirty="0">
                <a:solidFill>
                  <a:schemeClr val="tx1"/>
                </a:solidFill>
              </a:rPr>
              <a:t>Ми проголошуємо незалежність Карпатської України й просимо захисту Німецького Рейху. Одночасно інформуємо Вас, що угорські війська сьогодні перейшли кордон поблизу Мукачева.</a:t>
            </a:r>
          </a:p>
          <a:p>
            <a:pPr marL="0" indent="0">
              <a:buNone/>
            </a:pPr>
            <a:r>
              <a:rPr lang="uk-UA" sz="1800" b="1" dirty="0">
                <a:solidFill>
                  <a:schemeClr val="tx1"/>
                </a:solidFill>
              </a:rPr>
              <a:t>Августин Волошин.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1"/>
                </a:solidFill>
              </a:rPr>
              <a:t>Завдання до документа</a:t>
            </a:r>
          </a:p>
          <a:p>
            <a:pPr marL="342900" indent="-342900">
              <a:buAutoNum type="arabicParenR"/>
            </a:pPr>
            <a:r>
              <a:rPr lang="uk-UA" sz="1400" b="1" dirty="0">
                <a:solidFill>
                  <a:schemeClr val="tx1"/>
                </a:solidFill>
              </a:rPr>
              <a:t>Чи є цей документ первинним? Хто автор?</a:t>
            </a:r>
          </a:p>
          <a:p>
            <a:pPr marL="342900" indent="-342900">
              <a:buAutoNum type="arabicParenR"/>
            </a:pPr>
            <a:r>
              <a:rPr lang="uk-UA" sz="1400" b="1" dirty="0">
                <a:solidFill>
                  <a:schemeClr val="tx1"/>
                </a:solidFill>
              </a:rPr>
              <a:t>За яких умов відбулося проголошення незалежності Карпатської України?</a:t>
            </a:r>
          </a:p>
          <a:p>
            <a:pPr marL="342900" indent="-342900">
              <a:buAutoNum type="arabicParenR"/>
            </a:pPr>
            <a:r>
              <a:rPr lang="uk-UA" sz="1400" b="1" dirty="0">
                <a:solidFill>
                  <a:schemeClr val="tx1"/>
                </a:solidFill>
              </a:rPr>
              <a:t>Чому А.Волошин звернувся саме до Німеччини , а не до СРСР?</a:t>
            </a:r>
          </a:p>
          <a:p>
            <a:pPr marL="342900" indent="-342900">
              <a:buAutoNum type="arabicParenR"/>
            </a:pPr>
            <a:r>
              <a:rPr lang="uk-UA" sz="1400" b="1" dirty="0">
                <a:solidFill>
                  <a:schemeClr val="tx1"/>
                </a:solidFill>
              </a:rPr>
              <a:t>Про яку подію стало вам відомо із тексту телеграми?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6580" y="908720"/>
            <a:ext cx="7985535" cy="11979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rdh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23812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39683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Умови використання історичних джерел на уроці вчителем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0877" y="2441263"/>
            <a:ext cx="7240053" cy="39476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Глибоке знання предмету, теми;</a:t>
            </a:r>
          </a:p>
          <a:p>
            <a:pPr>
              <a:buFont typeface="Wingdings" pitchFamily="2" charset="2"/>
              <a:buChar char="§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вміння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язувати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теорію з фактичним матеріалом;</a:t>
            </a:r>
          </a:p>
          <a:p>
            <a:pPr>
              <a:buFont typeface="Wingdings" pitchFamily="2" charset="2"/>
              <a:buChar char="§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прагнення відкривати учням нові історичні знання  через власну дослідницьку діяльність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460" y="2241291"/>
            <a:ext cx="7992888" cy="123586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5548" y="2441262"/>
            <a:ext cx="4667620" cy="3055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uk-UA" sz="1800" b="1" dirty="0">
              <a:solidFill>
                <a:srgbClr val="990000"/>
              </a:solidFill>
            </a:endParaRPr>
          </a:p>
        </p:txBody>
      </p:sp>
      <p:pic>
        <p:nvPicPr>
          <p:cNvPr id="3074" name="Picture 2" descr="C:\Users\rdh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7"/>
            <a:ext cx="28803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13456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1130525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990000"/>
                </a:solidFill>
              </a:rPr>
              <a:t>Значення використання джерел на уроках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1891661"/>
            <a:ext cx="7848872" cy="3225733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учнів формується власний погляд на явища, події, </a:t>
            </a:r>
          </a:p>
          <a:p>
            <a:pPr marL="0" indent="0">
              <a:buNone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особу , процеси;</a:t>
            </a:r>
          </a:p>
          <a:p>
            <a:pPr>
              <a:buFontTx/>
              <a:buChar char="-"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розвиваються творчість, критичне мислення, 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дослідницькі навички, мова;</a:t>
            </a:r>
          </a:p>
          <a:p>
            <a:pPr>
              <a:buFontTx/>
              <a:buChar char="-"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являється змога повніше зрозуміти фон епох , головні тенденції суспільного розвитку;</a:t>
            </a:r>
          </a:p>
          <a:p>
            <a:pPr>
              <a:buFontTx/>
              <a:buChar char="-"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джерела на уроці створюють емоційне забарвлення уроку. 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7757"/>
            <a:ext cx="7992888" cy="252028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83529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dh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75" y="2204864"/>
            <a:ext cx="175624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67863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792087"/>
          </a:xfrm>
          <a:solidFill>
            <a:schemeClr val="bg1"/>
          </a:solidFill>
          <a:ln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Види письмових історичних джерел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3870" y="1556792"/>
            <a:ext cx="8092926" cy="356681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3870" y="1716082"/>
            <a:ext cx="4386162" cy="4390143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buClr>
                <a:srgbClr val="A50021"/>
              </a:buClr>
            </a:pPr>
            <a:r>
              <a:rPr lang="uk-UA" sz="28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800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типом </a:t>
            </a:r>
            <a:r>
              <a:rPr lang="uk-UA" sz="2800" b="1" i="1" u="sng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відображення: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документальні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візуальні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етнографічні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лінгвіністичні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кіно-фотодокументи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образотворчі</a:t>
            </a:r>
          </a:p>
        </p:txBody>
      </p:sp>
      <p:pic>
        <p:nvPicPr>
          <p:cNvPr id="1027" name="Picture 3" descr="C:\Users\rdh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93" y="2086665"/>
            <a:ext cx="2537074" cy="27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dh\Desktop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83" y="482173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dh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4958"/>
            <a:ext cx="194992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2031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648071"/>
          </a:xfrm>
          <a:solidFill>
            <a:schemeClr val="bg1"/>
          </a:solidFill>
          <a:ln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Види письмових історичних джерел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3870" y="1268761"/>
            <a:ext cx="8092926" cy="233186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576" y="1501948"/>
            <a:ext cx="5616624" cy="444733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buClr>
                <a:srgbClr val="A50021"/>
              </a:buClr>
            </a:pPr>
            <a:r>
              <a:rPr lang="uk-UA" sz="2800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За змістом:</a:t>
            </a:r>
            <a:endParaRPr lang="uk-UA" sz="2800" b="1" i="1" u="sng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державно-правові;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господарські;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оповідно-описові;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програми </a:t>
            </a:r>
            <a:r>
              <a:rPr lang="uk-UA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внутрі-політичного</a:t>
            </a: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змісту;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твори художньої літератури;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наукові, філософські твори.</a:t>
            </a:r>
          </a:p>
          <a:p>
            <a:pPr algn="l" fontAlgn="auto">
              <a:spcAft>
                <a:spcPts val="0"/>
              </a:spcAft>
              <a:buClr>
                <a:srgbClr val="A50021"/>
              </a:buClr>
            </a:pPr>
            <a:endParaRPr lang="uk-UA" sz="28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6225"/>
            <a:ext cx="9144000" cy="75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65855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34654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Функції  документальних джерел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648" y="1217088"/>
            <a:ext cx="7992888" cy="10801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17822"/>
              </p:ext>
            </p:extLst>
          </p:nvPr>
        </p:nvGraphicFramePr>
        <p:xfrm>
          <a:off x="755576" y="1570378"/>
          <a:ext cx="8102704" cy="400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4" name="Picture 6" descr="Картинки по запросу писемні памятки украї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74508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08637" y="620688"/>
            <a:ext cx="6798734" cy="97782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Критерії добору текстів історичних документів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2042190"/>
            <a:ext cx="307464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науковість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702" y="1672263"/>
            <a:ext cx="8136904" cy="1455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5002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83721" y="1971710"/>
            <a:ext cx="3264346" cy="984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посильність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1560" y="3861048"/>
            <a:ext cx="3168352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36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36097" y="3717031"/>
            <a:ext cx="3111970" cy="11944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смислове поєднання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39752" y="2773499"/>
            <a:ext cx="4041068" cy="1224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оптимальність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31840" y="4911436"/>
            <a:ext cx="3672408" cy="12618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системність у роботі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138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1130525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Умови ефективності роботи                                   з документальними джерелами </a:t>
            </a:r>
            <a:endParaRPr lang="uk-UA" sz="36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176464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Чітко сформулюйте мету </a:t>
            </a:r>
            <a:r>
              <a:rPr lang="uk-UA" sz="42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бажано одну) </a:t>
            </a: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використання історичного документа, </a:t>
            </a:r>
            <a:r>
              <a:rPr lang="uk-UA" sz="4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наприклад,  реконструювати події та їх розвиток, викликати інтерес, формувати аналітичні навички, оволодіння прийомами критичного мислення.</a:t>
            </a:r>
          </a:p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Оберіть тип,  етап уроку, на якому, буде використано джерело.</a:t>
            </a:r>
          </a:p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Створіть дружню атмосферу пошуку, дослідження за алгоритмом покрокового аналізу джерела. Дозуйте час на вивчення, обговорення джерела.</a:t>
            </a:r>
          </a:p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Оберіть прийоми роботи із джерелом, за яких буде максимально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досягнута мета з формування ключових і предметних  </a:t>
            </a:r>
            <a:r>
              <a:rPr lang="uk-UA" sz="4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компетентностей</a:t>
            </a: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lvl="0">
              <a:lnSpc>
                <a:spcPct val="170000"/>
              </a:lnSpc>
            </a:pPr>
            <a:endParaRPr lang="uk-UA" sz="32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70000"/>
              </a:lnSpc>
            </a:pPr>
            <a:endParaRPr lang="uk-UA" sz="32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992888" cy="10801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4969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91338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920880" cy="1080120"/>
          </a:xfrm>
        </p:spPr>
        <p:txBody>
          <a:bodyPr>
            <a:noAutofit/>
          </a:bodyPr>
          <a:lstStyle/>
          <a:p>
            <a:pPr algn="l"/>
            <a:r>
              <a:rPr lang="uk-UA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Методи і прийоми використання письмових джерел на уроці історії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2736304" cy="3456384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цитування;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коментоване читання;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проблемно-пізнавальне завдання;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проблемний виклад;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евристична бесіда;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Содержимое 2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2762640" cy="3384376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створення учнями записів за документами( тези, план, опис, таблиці);</a:t>
            </a:r>
          </a:p>
          <a:p>
            <a:pPr>
              <a:buFont typeface="Wingdings" pitchFamily="2" charset="2"/>
              <a:buChar char="v"/>
            </a:pPr>
            <a:endParaRPr lang="uk-UA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контент-аналіз ;</a:t>
            </a: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порівняння;</a:t>
            </a: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кейс-метод;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семінар;</a:t>
            </a:r>
          </a:p>
          <a:p>
            <a:pPr algn="just"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практичні заняття</a:t>
            </a:r>
          </a:p>
          <a:p>
            <a:pPr algn="just">
              <a:buNone/>
            </a:pPr>
            <a:br>
              <a:rPr lang="uk-UA" sz="2000" dirty="0"/>
            </a:br>
            <a:endParaRPr lang="ru-RU" sz="2000" dirty="0"/>
          </a:p>
        </p:txBody>
      </p:sp>
      <p:pic>
        <p:nvPicPr>
          <p:cNvPr id="1026" name="Picture 2" descr="C:\Users\rdh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2447925" cy="24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04849"/>
              </p:ext>
            </p:extLst>
          </p:nvPr>
        </p:nvGraphicFramePr>
        <p:xfrm>
          <a:off x="395536" y="5157192"/>
          <a:ext cx="8343900" cy="1386483"/>
        </p:xfrm>
        <a:graphic>
          <a:graphicData uri="http://schemas.openxmlformats.org/drawingml/2006/table">
            <a:tbl>
              <a:tblPr/>
              <a:tblGrid>
                <a:gridCol w="834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6483">
                <a:tc>
                  <a:txBody>
                    <a:bodyPr/>
                    <a:lstStyle/>
                    <a:p>
                      <a:r>
                        <a:rPr lang="uk-UA" b="1" dirty="0"/>
                        <a:t>Індивідуальна, групова</a:t>
                      </a:r>
                      <a:r>
                        <a:rPr lang="uk-UA" b="1" baseline="0" dirty="0"/>
                        <a:t> робота, фронтальна бесіда, дискусія – за вибором вчителя з урахування очікувань, вікових особливостей учнів, актуальності  теми, </a:t>
                      </a:r>
                      <a:r>
                        <a:rPr lang="uk-UA" b="1" baseline="0" dirty="0" err="1"/>
                        <a:t>джерела.Прийом</a:t>
                      </a:r>
                      <a:r>
                        <a:rPr lang="uk-UA" b="1" baseline="0" dirty="0"/>
                        <a:t> «перевернутого класу» - крок до розвитку інтересу до теми, дослідницьких умінь, </a:t>
                      </a:r>
                      <a:r>
                        <a:rPr lang="uk-UA" b="1" baseline="0"/>
                        <a:t>критичного мислення.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13955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5976</TotalTime>
  <Words>373</Words>
  <Application>Microsoft Office PowerPoint</Application>
  <PresentationFormat>Экран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Вивчення історичних джерел</vt:lpstr>
      <vt:lpstr>Умови використання історичних джерел на уроці вчителем</vt:lpstr>
      <vt:lpstr>Значення використання джерел на уроках</vt:lpstr>
      <vt:lpstr>Види письмових історичних джерел</vt:lpstr>
      <vt:lpstr>Види письмових історичних джерел</vt:lpstr>
      <vt:lpstr>Функції  документальних джерел</vt:lpstr>
      <vt:lpstr>Критерії добору текстів історичних документів</vt:lpstr>
      <vt:lpstr>Умови ефективності роботи                                   з документальними джерелами </vt:lpstr>
      <vt:lpstr>Методи і прийоми використання письмових джерел на уроці історії</vt:lpstr>
      <vt:lpstr>Практична робота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</cp:lastModifiedBy>
  <cp:revision>714</cp:revision>
  <dcterms:created xsi:type="dcterms:W3CDTF">2015-02-04T10:00:19Z</dcterms:created>
  <dcterms:modified xsi:type="dcterms:W3CDTF">2023-10-24T05:36:40Z</dcterms:modified>
</cp:coreProperties>
</file>